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62" r:id="rId4"/>
    <p:sldId id="265" r:id="rId5"/>
    <p:sldId id="266" r:id="rId6"/>
    <p:sldId id="267" r:id="rId7"/>
    <p:sldId id="268" r:id="rId8"/>
    <p:sldId id="271" r:id="rId9"/>
    <p:sldId id="263" r:id="rId10"/>
    <p:sldId id="261" r:id="rId11"/>
    <p:sldId id="270" r:id="rId12"/>
    <p:sldId id="260" r:id="rId13"/>
  </p:sldIdLst>
  <p:sldSz cx="12192000" cy="6858000"/>
  <p:notesSz cx="6858000" cy="9144000"/>
  <p:embeddedFontLst>
    <p:embeddedFont>
      <p:font typeface="Montserrat" pitchFamily="2" charset="77"/>
      <p:regular r:id="rId15"/>
      <p:bold r:id="rId16"/>
      <p:italic r:id="rId17"/>
      <p:boldItalic r:id="rId18"/>
    </p:embeddedFont>
    <p:embeddedFont>
      <p:font typeface="Play" pitchFamily="2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F1SMIuBPikmpbxL/l3uOLZeYc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6"/>
    <p:restoredTop sz="94715"/>
  </p:normalViewPr>
  <p:slideViewPr>
    <p:cSldViewPr snapToGrid="0">
      <p:cViewPr varScale="1">
        <p:scale>
          <a:sx n="157" d="100"/>
          <a:sy n="157" d="100"/>
        </p:scale>
        <p:origin x="1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61EA35-7CFD-6F41-8032-3DE36B0DB648}" type="doc">
      <dgm:prSet loTypeId="urn:microsoft.com/office/officeart/2005/8/layout/target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60BD5F-2023-E34B-9679-04813632DB15}">
      <dgm:prSet phldrT="[Text]" custT="1"/>
      <dgm:spPr/>
      <dgm:t>
        <a:bodyPr/>
        <a:lstStyle/>
        <a:p>
          <a:pPr algn="l"/>
          <a:r>
            <a:rPr lang="en-US" sz="5400" dirty="0"/>
            <a:t>Slack</a:t>
          </a:r>
        </a:p>
      </dgm:t>
    </dgm:pt>
    <dgm:pt modelId="{CFECE263-6DC4-3144-B5FB-8EAF263DA631}" type="parTrans" cxnId="{97299471-781A-E446-B235-8147F586F90F}">
      <dgm:prSet/>
      <dgm:spPr/>
      <dgm:t>
        <a:bodyPr/>
        <a:lstStyle/>
        <a:p>
          <a:endParaRPr lang="en-US"/>
        </a:p>
      </dgm:t>
    </dgm:pt>
    <dgm:pt modelId="{D1FBAE05-D919-C74C-89BD-5485F2C8FF73}" type="sibTrans" cxnId="{97299471-781A-E446-B235-8147F586F90F}">
      <dgm:prSet/>
      <dgm:spPr/>
      <dgm:t>
        <a:bodyPr/>
        <a:lstStyle/>
        <a:p>
          <a:endParaRPr lang="en-US"/>
        </a:p>
      </dgm:t>
    </dgm:pt>
    <dgm:pt modelId="{34E625B4-C218-334D-A457-D361125D946F}">
      <dgm:prSet phldrT="[Text]" custT="1"/>
      <dgm:spPr/>
      <dgm:t>
        <a:bodyPr/>
        <a:lstStyle/>
        <a:p>
          <a:r>
            <a:rPr lang="en-US" sz="2400" dirty="0"/>
            <a:t>#harbor</a:t>
          </a:r>
        </a:p>
      </dgm:t>
    </dgm:pt>
    <dgm:pt modelId="{2F3CCC44-C811-FD4B-A705-4F5BE7D70E41}" type="parTrans" cxnId="{1BFFF8E0-9090-724A-A62B-8E44ACF21820}">
      <dgm:prSet/>
      <dgm:spPr/>
      <dgm:t>
        <a:bodyPr/>
        <a:lstStyle/>
        <a:p>
          <a:endParaRPr lang="en-US"/>
        </a:p>
      </dgm:t>
    </dgm:pt>
    <dgm:pt modelId="{496DE856-103B-C443-9E06-8B692FB9DF08}" type="sibTrans" cxnId="{1BFFF8E0-9090-724A-A62B-8E44ACF21820}">
      <dgm:prSet/>
      <dgm:spPr/>
      <dgm:t>
        <a:bodyPr/>
        <a:lstStyle/>
        <a:p>
          <a:endParaRPr lang="en-US"/>
        </a:p>
      </dgm:t>
    </dgm:pt>
    <dgm:pt modelId="{2B08B3A8-2921-CB4C-95C4-0A8175F92046}">
      <dgm:prSet phldrT="[Text]" custT="1"/>
      <dgm:spPr/>
      <dgm:t>
        <a:bodyPr/>
        <a:lstStyle/>
        <a:p>
          <a:r>
            <a:rPr lang="en-US" sz="2400" dirty="0"/>
            <a:t>#harbor-dev</a:t>
          </a:r>
        </a:p>
      </dgm:t>
    </dgm:pt>
    <dgm:pt modelId="{14648699-7987-F145-9E2F-10D38F914924}" type="parTrans" cxnId="{C3F31ED8-8D99-784A-8E66-4B3D71EB54DA}">
      <dgm:prSet/>
      <dgm:spPr/>
      <dgm:t>
        <a:bodyPr/>
        <a:lstStyle/>
        <a:p>
          <a:endParaRPr lang="en-US"/>
        </a:p>
      </dgm:t>
    </dgm:pt>
    <dgm:pt modelId="{BD8938B7-EC39-514F-843D-530FCEECEC6C}" type="sibTrans" cxnId="{C3F31ED8-8D99-784A-8E66-4B3D71EB54DA}">
      <dgm:prSet/>
      <dgm:spPr/>
      <dgm:t>
        <a:bodyPr/>
        <a:lstStyle/>
        <a:p>
          <a:endParaRPr lang="en-US"/>
        </a:p>
      </dgm:t>
    </dgm:pt>
    <dgm:pt modelId="{189CE2DC-2370-544C-8ABC-10754ADB24E6}">
      <dgm:prSet phldrT="[Text]" custT="1"/>
      <dgm:spPr/>
      <dgm:t>
        <a:bodyPr/>
        <a:lstStyle/>
        <a:p>
          <a:pPr algn="l"/>
          <a:r>
            <a:rPr lang="en-US" sz="5400" dirty="0"/>
            <a:t>Meeting</a:t>
          </a:r>
        </a:p>
      </dgm:t>
    </dgm:pt>
    <dgm:pt modelId="{EDA8B705-8AA0-6342-959F-BD1D38A71574}" type="parTrans" cxnId="{A1EF3497-89C1-DA46-B682-D65C24F4E719}">
      <dgm:prSet/>
      <dgm:spPr/>
      <dgm:t>
        <a:bodyPr/>
        <a:lstStyle/>
        <a:p>
          <a:endParaRPr lang="en-US"/>
        </a:p>
      </dgm:t>
    </dgm:pt>
    <dgm:pt modelId="{C3EE7ECB-DF35-794C-BB1C-20111CCB4689}" type="sibTrans" cxnId="{A1EF3497-89C1-DA46-B682-D65C24F4E719}">
      <dgm:prSet/>
      <dgm:spPr/>
      <dgm:t>
        <a:bodyPr/>
        <a:lstStyle/>
        <a:p>
          <a:endParaRPr lang="en-US"/>
        </a:p>
      </dgm:t>
    </dgm:pt>
    <dgm:pt modelId="{B60A1C73-2875-D143-9037-55E46BC3FDE9}">
      <dgm:prSet phldrT="[Text]" custT="1"/>
      <dgm:spPr/>
      <dgm:t>
        <a:bodyPr/>
        <a:lstStyle/>
        <a:p>
          <a:r>
            <a:rPr lang="en-US" sz="2000" dirty="0">
              <a:solidFill>
                <a:srgbClr val="3F3F3F"/>
              </a:solidFill>
              <a:ea typeface="Arial"/>
              <a:cs typeface="Arial"/>
              <a:sym typeface="Arial"/>
            </a:rPr>
            <a:t>https://</a:t>
          </a:r>
          <a:r>
            <a:rPr lang="en-US" sz="2000" dirty="0" err="1">
              <a:solidFill>
                <a:srgbClr val="3F3F3F"/>
              </a:solidFill>
              <a:ea typeface="Arial"/>
              <a:cs typeface="Arial"/>
              <a:sym typeface="Arial"/>
            </a:rPr>
            <a:t>github.com</a:t>
          </a:r>
          <a:r>
            <a:rPr lang="en-US" sz="2000" dirty="0">
              <a:solidFill>
                <a:srgbClr val="3F3F3F"/>
              </a:solidFill>
              <a:ea typeface="Arial"/>
              <a:cs typeface="Arial"/>
              <a:sym typeface="Arial"/>
            </a:rPr>
            <a:t>/</a:t>
          </a:r>
          <a:r>
            <a:rPr lang="en-US" sz="2000" dirty="0" err="1">
              <a:solidFill>
                <a:srgbClr val="3F3F3F"/>
              </a:solidFill>
              <a:ea typeface="Arial"/>
              <a:cs typeface="Arial"/>
              <a:sym typeface="Arial"/>
            </a:rPr>
            <a:t>goharbor</a:t>
          </a:r>
          <a:r>
            <a:rPr lang="en-US" sz="2000" dirty="0">
              <a:solidFill>
                <a:srgbClr val="3F3F3F"/>
              </a:solidFill>
              <a:ea typeface="Arial"/>
              <a:cs typeface="Arial"/>
              <a:sym typeface="Arial"/>
            </a:rPr>
            <a:t>/community/wiki/Harbor-Community-Meetings</a:t>
          </a:r>
          <a:endParaRPr lang="en-US" sz="2000" dirty="0"/>
        </a:p>
      </dgm:t>
    </dgm:pt>
    <dgm:pt modelId="{0EE2F05E-12E3-C442-AE38-2B53A01F01DC}" type="parTrans" cxnId="{9CFD09E1-7243-1644-B543-4FEF91456DA8}">
      <dgm:prSet/>
      <dgm:spPr/>
      <dgm:t>
        <a:bodyPr/>
        <a:lstStyle/>
        <a:p>
          <a:endParaRPr lang="en-US"/>
        </a:p>
      </dgm:t>
    </dgm:pt>
    <dgm:pt modelId="{9B9CF4C7-AFB0-1D47-AE91-7FA71436FB63}" type="sibTrans" cxnId="{9CFD09E1-7243-1644-B543-4FEF91456DA8}">
      <dgm:prSet/>
      <dgm:spPr/>
      <dgm:t>
        <a:bodyPr/>
        <a:lstStyle/>
        <a:p>
          <a:endParaRPr lang="en-US"/>
        </a:p>
      </dgm:t>
    </dgm:pt>
    <dgm:pt modelId="{54B4014F-368B-4643-9027-DD6E40DD2330}">
      <dgm:prSet phldrT="[Text]" custT="1"/>
      <dgm:spPr/>
      <dgm:t>
        <a:bodyPr/>
        <a:lstStyle/>
        <a:p>
          <a:pPr algn="l"/>
          <a:r>
            <a:rPr lang="en-US" sz="5400" dirty="0"/>
            <a:t>Demo</a:t>
          </a:r>
        </a:p>
      </dgm:t>
    </dgm:pt>
    <dgm:pt modelId="{F32B916B-78EE-8943-9538-2BA980FFBA07}" type="parTrans" cxnId="{786A0150-A3AB-4445-A63F-1786B0559BE2}">
      <dgm:prSet/>
      <dgm:spPr/>
      <dgm:t>
        <a:bodyPr/>
        <a:lstStyle/>
        <a:p>
          <a:endParaRPr lang="en-US"/>
        </a:p>
      </dgm:t>
    </dgm:pt>
    <dgm:pt modelId="{96D7AD0E-4FE3-6C4C-9558-B41650CAF176}" type="sibTrans" cxnId="{786A0150-A3AB-4445-A63F-1786B0559BE2}">
      <dgm:prSet/>
      <dgm:spPr/>
      <dgm:t>
        <a:bodyPr/>
        <a:lstStyle/>
        <a:p>
          <a:endParaRPr lang="en-US"/>
        </a:p>
      </dgm:t>
    </dgm:pt>
    <dgm:pt modelId="{DF766882-72CE-CE4E-8B09-A0C993E54C56}">
      <dgm:prSet phldrT="[Text]"/>
      <dgm:spPr/>
      <dgm:t>
        <a:bodyPr/>
        <a:lstStyle/>
        <a:p>
          <a:r>
            <a:rPr lang="en-CN" dirty="0"/>
            <a:t>https://demo.goharbor.io</a:t>
          </a:r>
          <a:endParaRPr lang="en-US" dirty="0"/>
        </a:p>
      </dgm:t>
    </dgm:pt>
    <dgm:pt modelId="{E3261B9C-2492-C34A-B774-D93D6827438B}" type="parTrans" cxnId="{A0FA14D3-0FB3-F046-AFD4-12BFC899E37E}">
      <dgm:prSet/>
      <dgm:spPr/>
      <dgm:t>
        <a:bodyPr/>
        <a:lstStyle/>
        <a:p>
          <a:endParaRPr lang="en-US"/>
        </a:p>
      </dgm:t>
    </dgm:pt>
    <dgm:pt modelId="{57A13FB6-C58C-5846-AAC7-2A5D9A357756}" type="sibTrans" cxnId="{A0FA14D3-0FB3-F046-AFD4-12BFC899E37E}">
      <dgm:prSet/>
      <dgm:spPr/>
      <dgm:t>
        <a:bodyPr/>
        <a:lstStyle/>
        <a:p>
          <a:endParaRPr lang="en-US"/>
        </a:p>
      </dgm:t>
    </dgm:pt>
    <dgm:pt modelId="{9C94F376-DD6C-2C41-96B7-F8577A2379CE}" type="pres">
      <dgm:prSet presAssocID="{8C61EA35-7CFD-6F41-8032-3DE36B0DB648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3E370803-DFA5-C248-99B6-298771C88922}" type="pres">
      <dgm:prSet presAssocID="{3260BD5F-2023-E34B-9679-04813632DB15}" presName="circle1" presStyleLbl="node1" presStyleIdx="0" presStyleCnt="3"/>
      <dgm:spPr/>
    </dgm:pt>
    <dgm:pt modelId="{D79C0C30-4B35-9E47-8930-B223AE8D2531}" type="pres">
      <dgm:prSet presAssocID="{3260BD5F-2023-E34B-9679-04813632DB15}" presName="space" presStyleCnt="0"/>
      <dgm:spPr/>
    </dgm:pt>
    <dgm:pt modelId="{53D7F808-F9A2-7840-8ACF-85B30E6C466B}" type="pres">
      <dgm:prSet presAssocID="{3260BD5F-2023-E34B-9679-04813632DB15}" presName="rect1" presStyleLbl="alignAcc1" presStyleIdx="0" presStyleCnt="3"/>
      <dgm:spPr/>
    </dgm:pt>
    <dgm:pt modelId="{80EA24D2-D661-AF44-8FFE-1C16DFBD44CC}" type="pres">
      <dgm:prSet presAssocID="{189CE2DC-2370-544C-8ABC-10754ADB24E6}" presName="vertSpace2" presStyleLbl="node1" presStyleIdx="0" presStyleCnt="3"/>
      <dgm:spPr/>
    </dgm:pt>
    <dgm:pt modelId="{C6741D31-E665-EE40-B130-942329D47C51}" type="pres">
      <dgm:prSet presAssocID="{189CE2DC-2370-544C-8ABC-10754ADB24E6}" presName="circle2" presStyleLbl="node1" presStyleIdx="1" presStyleCnt="3"/>
      <dgm:spPr/>
    </dgm:pt>
    <dgm:pt modelId="{EC644176-54B7-6748-8F01-67536411EE98}" type="pres">
      <dgm:prSet presAssocID="{189CE2DC-2370-544C-8ABC-10754ADB24E6}" presName="rect2" presStyleLbl="alignAcc1" presStyleIdx="1" presStyleCnt="3"/>
      <dgm:spPr/>
    </dgm:pt>
    <dgm:pt modelId="{0127DE68-C982-0F4E-B33C-1043CB598000}" type="pres">
      <dgm:prSet presAssocID="{54B4014F-368B-4643-9027-DD6E40DD2330}" presName="vertSpace3" presStyleLbl="node1" presStyleIdx="1" presStyleCnt="3"/>
      <dgm:spPr/>
    </dgm:pt>
    <dgm:pt modelId="{3DC26B15-AF2D-9244-9B20-E9152292B0DB}" type="pres">
      <dgm:prSet presAssocID="{54B4014F-368B-4643-9027-DD6E40DD2330}" presName="circle3" presStyleLbl="node1" presStyleIdx="2" presStyleCnt="3"/>
      <dgm:spPr/>
    </dgm:pt>
    <dgm:pt modelId="{EE28339B-B0AA-4746-8B9A-0A8144ED7D45}" type="pres">
      <dgm:prSet presAssocID="{54B4014F-368B-4643-9027-DD6E40DD2330}" presName="rect3" presStyleLbl="alignAcc1" presStyleIdx="2" presStyleCnt="3"/>
      <dgm:spPr/>
    </dgm:pt>
    <dgm:pt modelId="{B912A2E3-D42A-0644-883B-523BA38FFE2A}" type="pres">
      <dgm:prSet presAssocID="{3260BD5F-2023-E34B-9679-04813632DB15}" presName="rect1ParTx" presStyleLbl="alignAcc1" presStyleIdx="2" presStyleCnt="3">
        <dgm:presLayoutVars>
          <dgm:chMax val="1"/>
          <dgm:bulletEnabled val="1"/>
        </dgm:presLayoutVars>
      </dgm:prSet>
      <dgm:spPr/>
    </dgm:pt>
    <dgm:pt modelId="{92316511-4C54-7742-8B99-74E4591235D1}" type="pres">
      <dgm:prSet presAssocID="{3260BD5F-2023-E34B-9679-04813632DB15}" presName="rect1ChTx" presStyleLbl="alignAcc1" presStyleIdx="2" presStyleCnt="3">
        <dgm:presLayoutVars>
          <dgm:bulletEnabled val="1"/>
        </dgm:presLayoutVars>
      </dgm:prSet>
      <dgm:spPr/>
    </dgm:pt>
    <dgm:pt modelId="{12C88012-62E1-D742-B26E-3320A4575239}" type="pres">
      <dgm:prSet presAssocID="{189CE2DC-2370-544C-8ABC-10754ADB24E6}" presName="rect2ParTx" presStyleLbl="alignAcc1" presStyleIdx="2" presStyleCnt="3">
        <dgm:presLayoutVars>
          <dgm:chMax val="1"/>
          <dgm:bulletEnabled val="1"/>
        </dgm:presLayoutVars>
      </dgm:prSet>
      <dgm:spPr/>
    </dgm:pt>
    <dgm:pt modelId="{A93AECC0-263E-3040-AFDA-137666E84940}" type="pres">
      <dgm:prSet presAssocID="{189CE2DC-2370-544C-8ABC-10754ADB24E6}" presName="rect2ChTx" presStyleLbl="alignAcc1" presStyleIdx="2" presStyleCnt="3">
        <dgm:presLayoutVars>
          <dgm:bulletEnabled val="1"/>
        </dgm:presLayoutVars>
      </dgm:prSet>
      <dgm:spPr/>
    </dgm:pt>
    <dgm:pt modelId="{D8656494-8EB5-D540-ACFD-0B86A45FAD29}" type="pres">
      <dgm:prSet presAssocID="{54B4014F-368B-4643-9027-DD6E40DD2330}" presName="rect3ParTx" presStyleLbl="alignAcc1" presStyleIdx="2" presStyleCnt="3">
        <dgm:presLayoutVars>
          <dgm:chMax val="1"/>
          <dgm:bulletEnabled val="1"/>
        </dgm:presLayoutVars>
      </dgm:prSet>
      <dgm:spPr/>
    </dgm:pt>
    <dgm:pt modelId="{4D746D12-7480-6E4D-9072-7D7176AB8E2F}" type="pres">
      <dgm:prSet presAssocID="{54B4014F-368B-4643-9027-DD6E40DD2330}" presName="rect3ChTx" presStyleLbl="alignAcc1" presStyleIdx="2" presStyleCnt="3">
        <dgm:presLayoutVars>
          <dgm:bulletEnabled val="1"/>
        </dgm:presLayoutVars>
      </dgm:prSet>
      <dgm:spPr/>
    </dgm:pt>
  </dgm:ptLst>
  <dgm:cxnLst>
    <dgm:cxn modelId="{64F99827-7078-9145-86BE-26B4A599EA75}" type="presOf" srcId="{2B08B3A8-2921-CB4C-95C4-0A8175F92046}" destId="{92316511-4C54-7742-8B99-74E4591235D1}" srcOrd="0" destOrd="1" presId="urn:microsoft.com/office/officeart/2005/8/layout/target3"/>
    <dgm:cxn modelId="{0880162D-9B33-D942-9CD1-5A7C2A5AA1D4}" type="presOf" srcId="{54B4014F-368B-4643-9027-DD6E40DD2330}" destId="{EE28339B-B0AA-4746-8B9A-0A8144ED7D45}" srcOrd="0" destOrd="0" presId="urn:microsoft.com/office/officeart/2005/8/layout/target3"/>
    <dgm:cxn modelId="{7A42AD4C-1310-9145-8E96-433AE992F431}" type="presOf" srcId="{189CE2DC-2370-544C-8ABC-10754ADB24E6}" destId="{EC644176-54B7-6748-8F01-67536411EE98}" srcOrd="0" destOrd="0" presId="urn:microsoft.com/office/officeart/2005/8/layout/target3"/>
    <dgm:cxn modelId="{786A0150-A3AB-4445-A63F-1786B0559BE2}" srcId="{8C61EA35-7CFD-6F41-8032-3DE36B0DB648}" destId="{54B4014F-368B-4643-9027-DD6E40DD2330}" srcOrd="2" destOrd="0" parTransId="{F32B916B-78EE-8943-9538-2BA980FFBA07}" sibTransId="{96D7AD0E-4FE3-6C4C-9558-B41650CAF176}"/>
    <dgm:cxn modelId="{97299471-781A-E446-B235-8147F586F90F}" srcId="{8C61EA35-7CFD-6F41-8032-3DE36B0DB648}" destId="{3260BD5F-2023-E34B-9679-04813632DB15}" srcOrd="0" destOrd="0" parTransId="{CFECE263-6DC4-3144-B5FB-8EAF263DA631}" sibTransId="{D1FBAE05-D919-C74C-89BD-5485F2C8FF73}"/>
    <dgm:cxn modelId="{2AF60374-006A-0742-AC7F-4771C6B988EE}" type="presOf" srcId="{B60A1C73-2875-D143-9037-55E46BC3FDE9}" destId="{A93AECC0-263E-3040-AFDA-137666E84940}" srcOrd="0" destOrd="0" presId="urn:microsoft.com/office/officeart/2005/8/layout/target3"/>
    <dgm:cxn modelId="{3CE5118D-AC4F-0C48-8440-6B51014124D3}" type="presOf" srcId="{189CE2DC-2370-544C-8ABC-10754ADB24E6}" destId="{12C88012-62E1-D742-B26E-3320A4575239}" srcOrd="1" destOrd="0" presId="urn:microsoft.com/office/officeart/2005/8/layout/target3"/>
    <dgm:cxn modelId="{0FCCC292-C5C6-1441-AF15-4FBD20A43A6C}" type="presOf" srcId="{3260BD5F-2023-E34B-9679-04813632DB15}" destId="{B912A2E3-D42A-0644-883B-523BA38FFE2A}" srcOrd="1" destOrd="0" presId="urn:microsoft.com/office/officeart/2005/8/layout/target3"/>
    <dgm:cxn modelId="{A1EF3497-89C1-DA46-B682-D65C24F4E719}" srcId="{8C61EA35-7CFD-6F41-8032-3DE36B0DB648}" destId="{189CE2DC-2370-544C-8ABC-10754ADB24E6}" srcOrd="1" destOrd="0" parTransId="{EDA8B705-8AA0-6342-959F-BD1D38A71574}" sibTransId="{C3EE7ECB-DF35-794C-BB1C-20111CCB4689}"/>
    <dgm:cxn modelId="{DEE07EB4-9550-C145-B8F7-F0D93B2299CA}" type="presOf" srcId="{3260BD5F-2023-E34B-9679-04813632DB15}" destId="{53D7F808-F9A2-7840-8ACF-85B30E6C466B}" srcOrd="0" destOrd="0" presId="urn:microsoft.com/office/officeart/2005/8/layout/target3"/>
    <dgm:cxn modelId="{A0FA14D3-0FB3-F046-AFD4-12BFC899E37E}" srcId="{54B4014F-368B-4643-9027-DD6E40DD2330}" destId="{DF766882-72CE-CE4E-8B09-A0C993E54C56}" srcOrd="0" destOrd="0" parTransId="{E3261B9C-2492-C34A-B774-D93D6827438B}" sibTransId="{57A13FB6-C58C-5846-AAC7-2A5D9A357756}"/>
    <dgm:cxn modelId="{C3F31ED8-8D99-784A-8E66-4B3D71EB54DA}" srcId="{3260BD5F-2023-E34B-9679-04813632DB15}" destId="{2B08B3A8-2921-CB4C-95C4-0A8175F92046}" srcOrd="1" destOrd="0" parTransId="{14648699-7987-F145-9E2F-10D38F914924}" sibTransId="{BD8938B7-EC39-514F-843D-530FCEECEC6C}"/>
    <dgm:cxn modelId="{1BFFF8E0-9090-724A-A62B-8E44ACF21820}" srcId="{3260BD5F-2023-E34B-9679-04813632DB15}" destId="{34E625B4-C218-334D-A457-D361125D946F}" srcOrd="0" destOrd="0" parTransId="{2F3CCC44-C811-FD4B-A705-4F5BE7D70E41}" sibTransId="{496DE856-103B-C443-9E06-8B692FB9DF08}"/>
    <dgm:cxn modelId="{9CFD09E1-7243-1644-B543-4FEF91456DA8}" srcId="{189CE2DC-2370-544C-8ABC-10754ADB24E6}" destId="{B60A1C73-2875-D143-9037-55E46BC3FDE9}" srcOrd="0" destOrd="0" parTransId="{0EE2F05E-12E3-C442-AE38-2B53A01F01DC}" sibTransId="{9B9CF4C7-AFB0-1D47-AE91-7FA71436FB63}"/>
    <dgm:cxn modelId="{39F0E7E1-AC9B-4A47-8FE2-D658DCA0FD74}" type="presOf" srcId="{34E625B4-C218-334D-A457-D361125D946F}" destId="{92316511-4C54-7742-8B99-74E4591235D1}" srcOrd="0" destOrd="0" presId="urn:microsoft.com/office/officeart/2005/8/layout/target3"/>
    <dgm:cxn modelId="{9E8E94E7-CDC3-6E40-8A2A-F55BDF0378D3}" type="presOf" srcId="{8C61EA35-7CFD-6F41-8032-3DE36B0DB648}" destId="{9C94F376-DD6C-2C41-96B7-F8577A2379CE}" srcOrd="0" destOrd="0" presId="urn:microsoft.com/office/officeart/2005/8/layout/target3"/>
    <dgm:cxn modelId="{A899C7F4-065E-024A-B385-3B61CAC8A21A}" type="presOf" srcId="{DF766882-72CE-CE4E-8B09-A0C993E54C56}" destId="{4D746D12-7480-6E4D-9072-7D7176AB8E2F}" srcOrd="0" destOrd="0" presId="urn:microsoft.com/office/officeart/2005/8/layout/target3"/>
    <dgm:cxn modelId="{F500C2F9-87D5-914D-82D8-A1928658AE7E}" type="presOf" srcId="{54B4014F-368B-4643-9027-DD6E40DD2330}" destId="{D8656494-8EB5-D540-ACFD-0B86A45FAD29}" srcOrd="1" destOrd="0" presId="urn:microsoft.com/office/officeart/2005/8/layout/target3"/>
    <dgm:cxn modelId="{BCD38729-A52E-A841-82EC-E1615894D93F}" type="presParOf" srcId="{9C94F376-DD6C-2C41-96B7-F8577A2379CE}" destId="{3E370803-DFA5-C248-99B6-298771C88922}" srcOrd="0" destOrd="0" presId="urn:microsoft.com/office/officeart/2005/8/layout/target3"/>
    <dgm:cxn modelId="{03292A58-48DF-9C4D-A1EC-EEB6F9C49EAD}" type="presParOf" srcId="{9C94F376-DD6C-2C41-96B7-F8577A2379CE}" destId="{D79C0C30-4B35-9E47-8930-B223AE8D2531}" srcOrd="1" destOrd="0" presId="urn:microsoft.com/office/officeart/2005/8/layout/target3"/>
    <dgm:cxn modelId="{1FE03DCA-CDD4-F448-80F7-C1592CFE5A62}" type="presParOf" srcId="{9C94F376-DD6C-2C41-96B7-F8577A2379CE}" destId="{53D7F808-F9A2-7840-8ACF-85B30E6C466B}" srcOrd="2" destOrd="0" presId="urn:microsoft.com/office/officeart/2005/8/layout/target3"/>
    <dgm:cxn modelId="{E3CD42E5-0F73-CC4A-89D0-CD1DD97E11DF}" type="presParOf" srcId="{9C94F376-DD6C-2C41-96B7-F8577A2379CE}" destId="{80EA24D2-D661-AF44-8FFE-1C16DFBD44CC}" srcOrd="3" destOrd="0" presId="urn:microsoft.com/office/officeart/2005/8/layout/target3"/>
    <dgm:cxn modelId="{AEB84893-1096-7641-9CA1-D53046D610C1}" type="presParOf" srcId="{9C94F376-DD6C-2C41-96B7-F8577A2379CE}" destId="{C6741D31-E665-EE40-B130-942329D47C51}" srcOrd="4" destOrd="0" presId="urn:microsoft.com/office/officeart/2005/8/layout/target3"/>
    <dgm:cxn modelId="{8783279E-A628-DE49-AD05-E036F15BAE41}" type="presParOf" srcId="{9C94F376-DD6C-2C41-96B7-F8577A2379CE}" destId="{EC644176-54B7-6748-8F01-67536411EE98}" srcOrd="5" destOrd="0" presId="urn:microsoft.com/office/officeart/2005/8/layout/target3"/>
    <dgm:cxn modelId="{F0722150-B93C-824F-847F-12AFF078AB0D}" type="presParOf" srcId="{9C94F376-DD6C-2C41-96B7-F8577A2379CE}" destId="{0127DE68-C982-0F4E-B33C-1043CB598000}" srcOrd="6" destOrd="0" presId="urn:microsoft.com/office/officeart/2005/8/layout/target3"/>
    <dgm:cxn modelId="{8A66F013-C645-B943-B7A9-92AF8AA19A4D}" type="presParOf" srcId="{9C94F376-DD6C-2C41-96B7-F8577A2379CE}" destId="{3DC26B15-AF2D-9244-9B20-E9152292B0DB}" srcOrd="7" destOrd="0" presId="urn:microsoft.com/office/officeart/2005/8/layout/target3"/>
    <dgm:cxn modelId="{CC4CDAB1-97AD-964B-B423-222AA4906718}" type="presParOf" srcId="{9C94F376-DD6C-2C41-96B7-F8577A2379CE}" destId="{EE28339B-B0AA-4746-8B9A-0A8144ED7D45}" srcOrd="8" destOrd="0" presId="urn:microsoft.com/office/officeart/2005/8/layout/target3"/>
    <dgm:cxn modelId="{11AA1B73-4903-ED42-B210-A0EE25DD2A27}" type="presParOf" srcId="{9C94F376-DD6C-2C41-96B7-F8577A2379CE}" destId="{B912A2E3-D42A-0644-883B-523BA38FFE2A}" srcOrd="9" destOrd="0" presId="urn:microsoft.com/office/officeart/2005/8/layout/target3"/>
    <dgm:cxn modelId="{0E183107-1BF8-8E45-BA87-541D1D9DCB5B}" type="presParOf" srcId="{9C94F376-DD6C-2C41-96B7-F8577A2379CE}" destId="{92316511-4C54-7742-8B99-74E4591235D1}" srcOrd="10" destOrd="0" presId="urn:microsoft.com/office/officeart/2005/8/layout/target3"/>
    <dgm:cxn modelId="{01503DE6-9489-9849-8001-68C5828AC228}" type="presParOf" srcId="{9C94F376-DD6C-2C41-96B7-F8577A2379CE}" destId="{12C88012-62E1-D742-B26E-3320A4575239}" srcOrd="11" destOrd="0" presId="urn:microsoft.com/office/officeart/2005/8/layout/target3"/>
    <dgm:cxn modelId="{39A3A160-AD04-C545-B572-8CB289AF72AE}" type="presParOf" srcId="{9C94F376-DD6C-2C41-96B7-F8577A2379CE}" destId="{A93AECC0-263E-3040-AFDA-137666E84940}" srcOrd="12" destOrd="0" presId="urn:microsoft.com/office/officeart/2005/8/layout/target3"/>
    <dgm:cxn modelId="{77E06D4D-B8C1-144C-B9B7-DF3260726809}" type="presParOf" srcId="{9C94F376-DD6C-2C41-96B7-F8577A2379CE}" destId="{D8656494-8EB5-D540-ACFD-0B86A45FAD29}" srcOrd="13" destOrd="0" presId="urn:microsoft.com/office/officeart/2005/8/layout/target3"/>
    <dgm:cxn modelId="{6190E164-EB46-3D4B-99DE-3021AF0FA294}" type="presParOf" srcId="{9C94F376-DD6C-2C41-96B7-F8577A2379CE}" destId="{4D746D12-7480-6E4D-9072-7D7176AB8E2F}" srcOrd="14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370803-DFA5-C248-99B6-298771C88922}">
      <dsp:nvSpPr>
        <dsp:cNvPr id="0" name=""/>
        <dsp:cNvSpPr/>
      </dsp:nvSpPr>
      <dsp:spPr>
        <a:xfrm>
          <a:off x="0" y="0"/>
          <a:ext cx="4661958" cy="4661958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D7F808-F9A2-7840-8ACF-85B30E6C466B}">
      <dsp:nvSpPr>
        <dsp:cNvPr id="0" name=""/>
        <dsp:cNvSpPr/>
      </dsp:nvSpPr>
      <dsp:spPr>
        <a:xfrm>
          <a:off x="2330979" y="0"/>
          <a:ext cx="8762401" cy="466195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Slack</a:t>
          </a:r>
        </a:p>
      </dsp:txBody>
      <dsp:txXfrm>
        <a:off x="2330979" y="0"/>
        <a:ext cx="4381200" cy="1398590"/>
      </dsp:txXfrm>
    </dsp:sp>
    <dsp:sp modelId="{C6741D31-E665-EE40-B130-942329D47C51}">
      <dsp:nvSpPr>
        <dsp:cNvPr id="0" name=""/>
        <dsp:cNvSpPr/>
      </dsp:nvSpPr>
      <dsp:spPr>
        <a:xfrm>
          <a:off x="815844" y="1398590"/>
          <a:ext cx="3030269" cy="303026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644176-54B7-6748-8F01-67536411EE98}">
      <dsp:nvSpPr>
        <dsp:cNvPr id="0" name=""/>
        <dsp:cNvSpPr/>
      </dsp:nvSpPr>
      <dsp:spPr>
        <a:xfrm>
          <a:off x="2330979" y="1398590"/>
          <a:ext cx="8762401" cy="303026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Meeting</a:t>
          </a:r>
        </a:p>
      </dsp:txBody>
      <dsp:txXfrm>
        <a:off x="2330979" y="1398590"/>
        <a:ext cx="4381200" cy="1398585"/>
      </dsp:txXfrm>
    </dsp:sp>
    <dsp:sp modelId="{3DC26B15-AF2D-9244-9B20-E9152292B0DB}">
      <dsp:nvSpPr>
        <dsp:cNvPr id="0" name=""/>
        <dsp:cNvSpPr/>
      </dsp:nvSpPr>
      <dsp:spPr>
        <a:xfrm>
          <a:off x="1631685" y="2797176"/>
          <a:ext cx="1398586" cy="139858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28339B-B0AA-4746-8B9A-0A8144ED7D45}">
      <dsp:nvSpPr>
        <dsp:cNvPr id="0" name=""/>
        <dsp:cNvSpPr/>
      </dsp:nvSpPr>
      <dsp:spPr>
        <a:xfrm>
          <a:off x="2330979" y="2797176"/>
          <a:ext cx="8762401" cy="139858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Demo</a:t>
          </a:r>
        </a:p>
      </dsp:txBody>
      <dsp:txXfrm>
        <a:off x="2330979" y="2797176"/>
        <a:ext cx="4381200" cy="1398586"/>
      </dsp:txXfrm>
    </dsp:sp>
    <dsp:sp modelId="{92316511-4C54-7742-8B99-74E4591235D1}">
      <dsp:nvSpPr>
        <dsp:cNvPr id="0" name=""/>
        <dsp:cNvSpPr/>
      </dsp:nvSpPr>
      <dsp:spPr>
        <a:xfrm>
          <a:off x="6712179" y="0"/>
          <a:ext cx="4381200" cy="1398590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#harbor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#harbor-dev</a:t>
          </a:r>
        </a:p>
      </dsp:txBody>
      <dsp:txXfrm>
        <a:off x="6712179" y="0"/>
        <a:ext cx="4381200" cy="1398590"/>
      </dsp:txXfrm>
    </dsp:sp>
    <dsp:sp modelId="{A93AECC0-263E-3040-AFDA-137666E84940}">
      <dsp:nvSpPr>
        <dsp:cNvPr id="0" name=""/>
        <dsp:cNvSpPr/>
      </dsp:nvSpPr>
      <dsp:spPr>
        <a:xfrm>
          <a:off x="6712179" y="1398590"/>
          <a:ext cx="4381200" cy="139858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solidFill>
                <a:srgbClr val="3F3F3F"/>
              </a:solidFill>
              <a:ea typeface="Arial"/>
              <a:cs typeface="Arial"/>
              <a:sym typeface="Arial"/>
            </a:rPr>
            <a:t>https://</a:t>
          </a:r>
          <a:r>
            <a:rPr lang="en-US" sz="2000" kern="1200" dirty="0" err="1">
              <a:solidFill>
                <a:srgbClr val="3F3F3F"/>
              </a:solidFill>
              <a:ea typeface="Arial"/>
              <a:cs typeface="Arial"/>
              <a:sym typeface="Arial"/>
            </a:rPr>
            <a:t>github.com</a:t>
          </a:r>
          <a:r>
            <a:rPr lang="en-US" sz="2000" kern="1200" dirty="0">
              <a:solidFill>
                <a:srgbClr val="3F3F3F"/>
              </a:solidFill>
              <a:ea typeface="Arial"/>
              <a:cs typeface="Arial"/>
              <a:sym typeface="Arial"/>
            </a:rPr>
            <a:t>/</a:t>
          </a:r>
          <a:r>
            <a:rPr lang="en-US" sz="2000" kern="1200" dirty="0" err="1">
              <a:solidFill>
                <a:srgbClr val="3F3F3F"/>
              </a:solidFill>
              <a:ea typeface="Arial"/>
              <a:cs typeface="Arial"/>
              <a:sym typeface="Arial"/>
            </a:rPr>
            <a:t>goharbor</a:t>
          </a:r>
          <a:r>
            <a:rPr lang="en-US" sz="2000" kern="1200" dirty="0">
              <a:solidFill>
                <a:srgbClr val="3F3F3F"/>
              </a:solidFill>
              <a:ea typeface="Arial"/>
              <a:cs typeface="Arial"/>
              <a:sym typeface="Arial"/>
            </a:rPr>
            <a:t>/community/wiki/Harbor-Community-Meetings</a:t>
          </a:r>
          <a:endParaRPr lang="en-US" sz="2000" kern="1200" dirty="0"/>
        </a:p>
      </dsp:txBody>
      <dsp:txXfrm>
        <a:off x="6712179" y="1398590"/>
        <a:ext cx="4381200" cy="1398585"/>
      </dsp:txXfrm>
    </dsp:sp>
    <dsp:sp modelId="{4D746D12-7480-6E4D-9072-7D7176AB8E2F}">
      <dsp:nvSpPr>
        <dsp:cNvPr id="0" name=""/>
        <dsp:cNvSpPr/>
      </dsp:nvSpPr>
      <dsp:spPr>
        <a:xfrm>
          <a:off x="6712179" y="2797176"/>
          <a:ext cx="4381200" cy="1398586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N" sz="2500" kern="1200" dirty="0"/>
            <a:t>https://demo.goharbor.io</a:t>
          </a:r>
          <a:endParaRPr lang="en-US" sz="2500" kern="1200" dirty="0"/>
        </a:p>
      </dsp:txBody>
      <dsp:txXfrm>
        <a:off x="6712179" y="2797176"/>
        <a:ext cx="4381200" cy="13985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90196"/>
                </a:srgbClr>
              </a:gs>
              <a:gs pos="100000">
                <a:srgbClr val="00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6"/>
          <p:cNvSpPr txBox="1">
            <a:spLocks noGrp="1"/>
          </p:cNvSpPr>
          <p:nvPr>
            <p:ph type="sldNum" idx="12"/>
          </p:nvPr>
        </p:nvSpPr>
        <p:spPr>
          <a:xfrm>
            <a:off x="11473555" y="6320975"/>
            <a:ext cx="41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pic>
        <p:nvPicPr>
          <p:cNvPr id="12" name="Google Shape;12;p6" descr="A black and white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040" y="2094384"/>
            <a:ext cx="10705529" cy="2177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90196"/>
                </a:srgbClr>
              </a:gs>
              <a:gs pos="100000">
                <a:srgbClr val="00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7"/>
          <p:cNvSpPr txBox="1">
            <a:spLocks noGrp="1"/>
          </p:cNvSpPr>
          <p:nvPr>
            <p:ph type="ctrTitle"/>
          </p:nvPr>
        </p:nvSpPr>
        <p:spPr>
          <a:xfrm>
            <a:off x="1134209" y="1755410"/>
            <a:ext cx="1015804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ubTitle" idx="1"/>
          </p:nvPr>
        </p:nvSpPr>
        <p:spPr>
          <a:xfrm>
            <a:off x="1134209" y="4235085"/>
            <a:ext cx="10158046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21" name="Google Shape;21;p7" descr="A black and white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4209" y="343962"/>
            <a:ext cx="6128683" cy="124638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7"/>
          <p:cNvSpPr txBox="1">
            <a:spLocks noGrp="1"/>
          </p:cNvSpPr>
          <p:nvPr>
            <p:ph type="sldNum" idx="12"/>
          </p:nvPr>
        </p:nvSpPr>
        <p:spPr>
          <a:xfrm>
            <a:off x="11473555" y="6320975"/>
            <a:ext cx="41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/>
          <p:nvPr/>
        </p:nvSpPr>
        <p:spPr>
          <a:xfrm>
            <a:off x="0" y="1123950"/>
            <a:ext cx="12192000" cy="575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8"/>
          <p:cNvSpPr txBox="1">
            <a:spLocks noGrp="1"/>
          </p:cNvSpPr>
          <p:nvPr>
            <p:ph type="title"/>
          </p:nvPr>
        </p:nvSpPr>
        <p:spPr>
          <a:xfrm>
            <a:off x="161925" y="0"/>
            <a:ext cx="8343900" cy="11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body" idx="1"/>
          </p:nvPr>
        </p:nvSpPr>
        <p:spPr>
          <a:xfrm>
            <a:off x="838200" y="1476375"/>
            <a:ext cx="10515600" cy="51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7" name="Google Shape;27;p8" descr="A black and white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25425" y="235426"/>
            <a:ext cx="3291825" cy="66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8"/>
          <p:cNvSpPr txBox="1">
            <a:spLocks noGrp="1"/>
          </p:cNvSpPr>
          <p:nvPr>
            <p:ph type="sldNum" idx="12"/>
          </p:nvPr>
        </p:nvSpPr>
        <p:spPr>
          <a:xfrm>
            <a:off x="11473555" y="6320975"/>
            <a:ext cx="41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287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sldNum" idx="12"/>
          </p:nvPr>
        </p:nvSpPr>
        <p:spPr>
          <a:xfrm>
            <a:off x="10937630" y="6356350"/>
            <a:ext cx="416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134209" y="1755410"/>
            <a:ext cx="1015804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</a:pPr>
            <a:r>
              <a:rPr lang="en-US" sz="4000" dirty="0">
                <a:latin typeface="Montserrat"/>
                <a:ea typeface="Montserrat"/>
                <a:cs typeface="Montserrat"/>
                <a:sym typeface="Montserrat"/>
              </a:rPr>
              <a:t>Enhancing Security and  Software Supply Chain: Recent and Upcoming Features in Harbor</a:t>
            </a:r>
            <a:endParaRPr sz="4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134209" y="4235085"/>
            <a:ext cx="10158046" cy="1191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Stone </a:t>
            </a:r>
            <a:r>
              <a:rPr lang="en-US" dirty="0" err="1">
                <a:latin typeface="Montserrat"/>
                <a:ea typeface="Montserrat"/>
                <a:cs typeface="Montserrat"/>
                <a:sym typeface="Montserrat"/>
              </a:rPr>
              <a:t>Zhang@Broadcom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F253-0E1C-5BA6-45AF-585169CCE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495AB3-88E6-AC56-8262-076B5D999DDF}"/>
              </a:ext>
            </a:extLst>
          </p:cNvPr>
          <p:cNvSpPr txBox="1"/>
          <p:nvPr/>
        </p:nvSpPr>
        <p:spPr>
          <a:xfrm>
            <a:off x="4836694" y="3109191"/>
            <a:ext cx="61361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54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727277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6041F-B99D-797B-539D-57882E244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Collabration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3A4C3A3-AA95-7A6C-E644-00682C6F1B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2259450"/>
              </p:ext>
            </p:extLst>
          </p:nvPr>
        </p:nvGraphicFramePr>
        <p:xfrm>
          <a:off x="161925" y="1533323"/>
          <a:ext cx="11093380" cy="4661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5325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0A21-7AFD-3724-BCCB-367203AC72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N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06890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"/>
          <p:cNvSpPr txBox="1">
            <a:spLocks noGrp="1"/>
          </p:cNvSpPr>
          <p:nvPr>
            <p:ph type="title"/>
          </p:nvPr>
        </p:nvSpPr>
        <p:spPr>
          <a:xfrm>
            <a:off x="161925" y="0"/>
            <a:ext cx="8343900" cy="11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46;p3"/>
          <p:cNvSpPr txBox="1">
            <a:spLocks noGrp="1"/>
          </p:cNvSpPr>
          <p:nvPr>
            <p:ph type="body" idx="1"/>
          </p:nvPr>
        </p:nvSpPr>
        <p:spPr>
          <a:xfrm>
            <a:off x="838200" y="1476375"/>
            <a:ext cx="10515600" cy="51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350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Harbor Community Update</a:t>
            </a:r>
          </a:p>
          <a:p>
            <a:pPr marL="6350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Key Features in Recent Year</a:t>
            </a:r>
          </a:p>
          <a:p>
            <a:pPr marL="6350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Next release</a:t>
            </a:r>
          </a:p>
          <a:p>
            <a:pPr marL="6350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Roadmap</a:t>
            </a:r>
          </a:p>
          <a:p>
            <a:pPr marL="6350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Demo</a:t>
            </a:r>
          </a:p>
          <a:p>
            <a:pPr marL="6350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Q&amp;A</a:t>
            </a: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91A11-8282-AA17-A140-0383B726C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V2.9.0  to 2.11 Key Features</a:t>
            </a:r>
            <a:br>
              <a:rPr lang="en-CN" dirty="0"/>
            </a:br>
            <a:r>
              <a:rPr lang="en-CN" dirty="0"/>
              <a:t>Recap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E92EB-F5B1-4746-6DF5-E92F754F15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Security Hub</a:t>
            </a:r>
          </a:p>
          <a:p>
            <a:r>
              <a:rPr lang="en-CN" dirty="0"/>
              <a:t>Robot Account Full Access</a:t>
            </a:r>
          </a:p>
          <a:p>
            <a:r>
              <a:rPr lang="en-CN" dirty="0"/>
              <a:t>Distribution OCI Spec v1.1.0</a:t>
            </a:r>
          </a:p>
          <a:p>
            <a:r>
              <a:rPr lang="en-CN" dirty="0"/>
              <a:t>SBOM Generation and Management</a:t>
            </a:r>
          </a:p>
          <a:p>
            <a:r>
              <a:rPr lang="en-CN" dirty="0"/>
              <a:t>Enhanced Garbage Collection</a:t>
            </a:r>
          </a:p>
          <a:p>
            <a:pPr marL="114300" indent="0">
              <a:buNone/>
            </a:pP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234430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0C6B6-F47D-666E-F947-87919D7F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Security 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918EB-199E-D687-6169-8751443E3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5824" y="1476375"/>
            <a:ext cx="3346542" cy="5170500"/>
          </a:xfrm>
        </p:spPr>
        <p:txBody>
          <a:bodyPr>
            <a:normAutofit/>
          </a:bodyPr>
          <a:lstStyle/>
          <a:p>
            <a:pPr marL="285750" indent="-285750"/>
            <a:r>
              <a:rPr lang="en-US" altLang="zh-CN" dirty="0">
                <a:latin typeface="+mn-lt"/>
              </a:rPr>
              <a:t>Provides security insight by project. </a:t>
            </a:r>
          </a:p>
          <a:p>
            <a:pPr marL="285750" indent="-285750"/>
            <a:r>
              <a:rPr lang="en-US" altLang="zh-CN" dirty="0">
                <a:latin typeface="+mn-lt"/>
              </a:rPr>
              <a:t>Search capability 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+mn-lt"/>
              </a:rPr>
              <a:t>for vulnerabilities using multiple combined conditions</a:t>
            </a:r>
            <a:endParaRPr lang="en-US" dirty="0">
              <a:latin typeface="+mn-lt"/>
            </a:endParaRPr>
          </a:p>
          <a:p>
            <a:endParaRPr lang="en-CN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50467BA-85D9-BE81-D944-3C9809852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6" y="1547407"/>
            <a:ext cx="8137344" cy="411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613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4F93D-AF97-9708-279A-176F5CF96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Robot Account Access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59331-3F24-67EF-4741-CFBE8682C6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147304" y="1975105"/>
            <a:ext cx="3206496" cy="284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/>
            <a:r>
              <a:rPr lang="en-US" altLang="zh-CN" sz="1800" dirty="0"/>
              <a:t>Provides step-by-step instructions for attaching a robot account to a set of APIs, ensuring clear and straightforward. </a:t>
            </a:r>
          </a:p>
          <a:p>
            <a:pPr marL="285750" indent="-285750"/>
            <a:r>
              <a:rPr lang="en-US" altLang="zh-CN" sz="1800" dirty="0"/>
              <a:t>A user-friendly UI that displays the data dictionary, enabling users to make informed choices with ease.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4FB0BF-8462-20A9-01B6-7D3BF4886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616" y="1487316"/>
            <a:ext cx="7011897" cy="512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26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C75B5-A525-B3DD-CF53-EF99E69A8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Distribution Spec v1.1.0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6F156A-E74F-5AE8-954B-F94D496D01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Artifact Type: Creating and Storing Alternative Artifacts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This field's value is determined as follows: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a.) It corresponds to the </a:t>
            </a:r>
            <a:r>
              <a:rPr lang="en-US" sz="2400" dirty="0" err="1"/>
              <a:t>artifactType</a:t>
            </a:r>
            <a:r>
              <a:rPr lang="en-US" sz="2400" dirty="0"/>
              <a:t> provided on the manifest when it's pushed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b.) it matches the value of </a:t>
            </a:r>
            <a:r>
              <a:rPr lang="en-US" sz="2400" dirty="0" err="1"/>
              <a:t>config.mediaType</a:t>
            </a:r>
            <a:r>
              <a:rPr lang="en-US" sz="2400" dirty="0"/>
              <a:t> if the </a:t>
            </a:r>
            <a:r>
              <a:rPr lang="en-US" sz="2400" dirty="0" err="1"/>
              <a:t>artifactType</a:t>
            </a:r>
            <a:r>
              <a:rPr lang="en-US" sz="2400" dirty="0"/>
              <a:t> field is absent.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Introduction of a New Manifest Field to Establish Relationships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 novel field named "subject" can now be incorporated into manifests, including those in an index. This field points to another object within the registry.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New API Endpoint in the Registry for Querying Relationships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 new HTTP API endpoint has been introduced to facilitate querying relationships between objects within the registry: GET /v2/&lt;name&gt;/referrers/&lt;digest&gt;.</a:t>
            </a:r>
          </a:p>
        </p:txBody>
      </p:sp>
    </p:spTree>
    <p:extLst>
      <p:ext uri="{BB962C8B-B14F-4D97-AF65-F5344CB8AC3E}">
        <p14:creationId xmlns:p14="http://schemas.microsoft.com/office/powerpoint/2010/main" val="1779370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FB4FA1EF-C6F3-ECED-9937-999D7A399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6" y="1437651"/>
            <a:ext cx="8233137" cy="46235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E19B86-19E7-D8B6-E07D-73F89CAEA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SBOM Generation and Management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D5E594-9CA2-7F8C-A9AB-E9059B482F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25394" y="1437651"/>
            <a:ext cx="3415501" cy="2914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00050">
              <a:spcAft>
                <a:spcPts val="600"/>
              </a:spcAft>
            </a:pPr>
            <a:r>
              <a:rPr lang="en-US" altLang="zh-CN" sz="2000" dirty="0"/>
              <a:t>Automatically generate SBOMs for OCI Artifacts.</a:t>
            </a:r>
          </a:p>
          <a:p>
            <a:pPr marL="400050">
              <a:spcAft>
                <a:spcPts val="600"/>
              </a:spcAft>
            </a:pPr>
            <a:r>
              <a:rPr lang="en-US" altLang="zh-CN" sz="2000" dirty="0"/>
              <a:t>Enable visual management and analysis of SBOMs, including features like export, download, and viewing.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4088411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BC5C0-C197-57F0-0F13-F1D00A5F0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GARBAGE COLLECTION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4AF81A6-0BCF-E12E-8F5F-EF6000327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306" y="1389184"/>
            <a:ext cx="7772400" cy="485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9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9587D-A276-F31F-3852-2186CE1A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Future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91651A-29B2-2807-7DE8-28686E4414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Rate Limiting Proxy Cache </a:t>
            </a:r>
          </a:p>
          <a:p>
            <a:r>
              <a:rPr lang="en-CN" dirty="0"/>
              <a:t>Improve the Performance of LDAP Group</a:t>
            </a:r>
          </a:p>
          <a:p>
            <a:r>
              <a:rPr lang="en-CN" dirty="0"/>
              <a:t>SBOM</a:t>
            </a:r>
          </a:p>
          <a:p>
            <a:r>
              <a:rPr lang="en-CN" dirty="0"/>
              <a:t>Audit Log</a:t>
            </a:r>
          </a:p>
          <a:p>
            <a:r>
              <a:rPr lang="en-CN" dirty="0"/>
              <a:t>Distribution V3</a:t>
            </a:r>
          </a:p>
          <a:p>
            <a:r>
              <a:rPr lang="en-CN" dirty="0"/>
              <a:t>AI Model</a:t>
            </a: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836786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6914</TotalTime>
  <Words>320</Words>
  <Application>Microsoft Macintosh PowerPoint</Application>
  <PresentationFormat>Widescreen</PresentationFormat>
  <Paragraphs>51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Wingdings</vt:lpstr>
      <vt:lpstr>Montserrat</vt:lpstr>
      <vt:lpstr>Play</vt:lpstr>
      <vt:lpstr>Arial</vt:lpstr>
      <vt:lpstr>Office Theme</vt:lpstr>
      <vt:lpstr>Enhancing Security and  Software Supply Chain: Recent and Upcoming Features in Harbor</vt:lpstr>
      <vt:lpstr>Agenda</vt:lpstr>
      <vt:lpstr>V2.9.0  to 2.11 Key Features Recap</vt:lpstr>
      <vt:lpstr>Security Hub</vt:lpstr>
      <vt:lpstr>Robot Account Access</vt:lpstr>
      <vt:lpstr>Distribution Spec v1.1.0</vt:lpstr>
      <vt:lpstr>SBOM Generation and Management</vt:lpstr>
      <vt:lpstr>GARBAGE COLLECTION</vt:lpstr>
      <vt:lpstr>Future</vt:lpstr>
      <vt:lpstr>PowerPoint Presentation</vt:lpstr>
      <vt:lpstr>Collabration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Craig Ross</dc:creator>
  <cp:lastModifiedBy>Zhang Daojun</cp:lastModifiedBy>
  <cp:revision>16</cp:revision>
  <dcterms:created xsi:type="dcterms:W3CDTF">2024-04-16T13:17:35Z</dcterms:created>
  <dcterms:modified xsi:type="dcterms:W3CDTF">2024-08-22T01:27:32Z</dcterms:modified>
</cp:coreProperties>
</file>